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547" y="1469"/>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1079555933886641"/>
          <c:y val="0.10526315789473686"/>
          <c:w val="0.50785308930978224"/>
          <c:h val="0.63296795137449968"/>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Sheet1!$A$2:$A$6</c:f>
              <c:strCache>
                <c:ptCount val="5"/>
                <c:pt idx="0">
                  <c:v>Traditional healer</c:v>
                </c:pt>
                <c:pt idx="1">
                  <c:v>Neighbor or family</c:v>
                </c:pt>
                <c:pt idx="2">
                  <c:v>Health volunteer</c:v>
                </c:pt>
                <c:pt idx="3">
                  <c:v>Self medicate</c:v>
                </c:pt>
                <c:pt idx="4">
                  <c:v>Go to health clinic</c:v>
                </c:pt>
              </c:strCache>
            </c:strRef>
          </c:cat>
          <c:val>
            <c:numRef>
              <c:f>Sheet1!$B$2:$B$6</c:f>
              <c:numCache>
                <c:formatCode>0%</c:formatCode>
                <c:ptCount val="5"/>
                <c:pt idx="0">
                  <c:v>0.15000000000000005</c:v>
                </c:pt>
                <c:pt idx="1">
                  <c:v>0.26</c:v>
                </c:pt>
                <c:pt idx="2">
                  <c:v>0.37000000000000011</c:v>
                </c:pt>
                <c:pt idx="3">
                  <c:v>0.78</c:v>
                </c:pt>
                <c:pt idx="4">
                  <c:v>0.83000000000000018</c:v>
                </c:pt>
              </c:numCache>
            </c:numRef>
          </c:val>
        </c:ser>
        <c:axId val="41556992"/>
        <c:axId val="41566976"/>
      </c:barChart>
      <c:catAx>
        <c:axId val="41556992"/>
        <c:scaling>
          <c:orientation val="minMax"/>
        </c:scaling>
        <c:axPos val="l"/>
        <c:tickLblPos val="nextTo"/>
        <c:txPr>
          <a:bodyPr/>
          <a:lstStyle/>
          <a:p>
            <a:pPr>
              <a:defRPr sz="800"/>
            </a:pPr>
            <a:endParaRPr lang="en-US"/>
          </a:p>
        </c:txPr>
        <c:crossAx val="41566976"/>
        <c:crosses val="autoZero"/>
        <c:auto val="1"/>
        <c:lblAlgn val="ctr"/>
        <c:lblOffset val="100"/>
      </c:catAx>
      <c:valAx>
        <c:axId val="41566976"/>
        <c:scaling>
          <c:orientation val="minMax"/>
          <c:max val="1"/>
          <c:min val="0"/>
        </c:scaling>
        <c:axPos val="b"/>
        <c:numFmt formatCode="0%" sourceLinked="1"/>
        <c:tickLblPos val="nextTo"/>
        <c:txPr>
          <a:bodyPr/>
          <a:lstStyle/>
          <a:p>
            <a:pPr>
              <a:defRPr sz="900"/>
            </a:pPr>
            <a:endParaRPr lang="en-US"/>
          </a:p>
        </c:txPr>
        <c:crossAx val="41556992"/>
        <c:crosses val="autoZero"/>
        <c:crossBetween val="between"/>
        <c:majorUnit val="0.2"/>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3058867641544901"/>
          <c:y val="4.5454545454545497E-2"/>
          <c:w val="0.48314848143982064"/>
          <c:h val="0.68301777618706649"/>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Sheet1!$A$2:$A$7</c:f>
              <c:strCache>
                <c:ptCount val="6"/>
                <c:pt idx="0">
                  <c:v>Assist the DHO</c:v>
                </c:pt>
                <c:pt idx="1">
                  <c:v>Health education</c:v>
                </c:pt>
                <c:pt idx="2">
                  <c:v>Broadcast info (PAS)</c:v>
                </c:pt>
                <c:pt idx="3">
                  <c:v>Media campaign</c:v>
                </c:pt>
                <c:pt idx="4">
                  <c:v>Inform HC personnel</c:v>
                </c:pt>
                <c:pt idx="5">
                  <c:v>Provide information</c:v>
                </c:pt>
              </c:strCache>
            </c:strRef>
          </c:cat>
          <c:val>
            <c:numRef>
              <c:f>Sheet1!$B$2:$B$7</c:f>
              <c:numCache>
                <c:formatCode>0%</c:formatCode>
                <c:ptCount val="6"/>
                <c:pt idx="0">
                  <c:v>0.17</c:v>
                </c:pt>
                <c:pt idx="1">
                  <c:v>0.3000000000000001</c:v>
                </c:pt>
                <c:pt idx="2">
                  <c:v>0.37000000000000011</c:v>
                </c:pt>
                <c:pt idx="3">
                  <c:v>0.41000000000000009</c:v>
                </c:pt>
                <c:pt idx="4">
                  <c:v>0.70000000000000018</c:v>
                </c:pt>
                <c:pt idx="5">
                  <c:v>0.83000000000000018</c:v>
                </c:pt>
              </c:numCache>
            </c:numRef>
          </c:val>
        </c:ser>
        <c:axId val="41496576"/>
        <c:axId val="41498112"/>
      </c:barChart>
      <c:catAx>
        <c:axId val="41496576"/>
        <c:scaling>
          <c:orientation val="minMax"/>
        </c:scaling>
        <c:axPos val="l"/>
        <c:tickLblPos val="nextTo"/>
        <c:txPr>
          <a:bodyPr/>
          <a:lstStyle/>
          <a:p>
            <a:pPr>
              <a:defRPr sz="800"/>
            </a:pPr>
            <a:endParaRPr lang="en-US"/>
          </a:p>
        </c:txPr>
        <c:crossAx val="41498112"/>
        <c:crosses val="autoZero"/>
        <c:auto val="1"/>
        <c:lblAlgn val="ctr"/>
        <c:lblOffset val="100"/>
      </c:catAx>
      <c:valAx>
        <c:axId val="41498112"/>
        <c:scaling>
          <c:orientation val="minMax"/>
          <c:max val="1"/>
          <c:min val="0"/>
        </c:scaling>
        <c:axPos val="b"/>
        <c:numFmt formatCode="0%" sourceLinked="0"/>
        <c:tickLblPos val="nextTo"/>
        <c:txPr>
          <a:bodyPr/>
          <a:lstStyle/>
          <a:p>
            <a:pPr>
              <a:defRPr sz="900"/>
            </a:pPr>
            <a:endParaRPr lang="en-US"/>
          </a:p>
        </c:txPr>
        <c:crossAx val="41496576"/>
        <c:crosses val="autoZero"/>
        <c:crossBetween val="between"/>
        <c:majorUnit val="0.2"/>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chemeClr val="tx2">
                <a:lumMod val="75000"/>
              </a:schemeClr>
            </a:solidFill>
          </c:spPr>
          <c:dLbls>
            <c:dLbl>
              <c:idx val="3"/>
              <c:layout>
                <c:manualLayout>
                  <c:x val="5.2083333333333443E-3"/>
                  <c:y val="-8.771929824561403E-3"/>
                </c:manualLayout>
              </c:layout>
              <c:showVal val="1"/>
            </c:dLbl>
            <c:txPr>
              <a:bodyPr/>
              <a:lstStyle/>
              <a:p>
                <a:pPr>
                  <a:defRPr sz="800" b="1"/>
                </a:pPr>
                <a:endParaRPr lang="en-US"/>
              </a:p>
            </c:txPr>
            <c:showVal val="1"/>
          </c:dLbls>
          <c:cat>
            <c:strRef>
              <c:f>Sheet1!$A$2:$A$5</c:f>
              <c:strCache>
                <c:ptCount val="4"/>
                <c:pt idx="0">
                  <c:v>None</c:v>
                </c:pt>
                <c:pt idx="1">
                  <c:v>Dengue</c:v>
                </c:pt>
                <c:pt idx="2">
                  <c:v>Malaria</c:v>
                </c:pt>
                <c:pt idx="3">
                  <c:v>Flu</c:v>
                </c:pt>
              </c:strCache>
            </c:strRef>
          </c:cat>
          <c:val>
            <c:numRef>
              <c:f>Sheet1!$B$2:$B$5</c:f>
              <c:numCache>
                <c:formatCode>0%</c:formatCode>
                <c:ptCount val="4"/>
                <c:pt idx="0">
                  <c:v>0.33000000000000013</c:v>
                </c:pt>
                <c:pt idx="1">
                  <c:v>0</c:v>
                </c:pt>
                <c:pt idx="2">
                  <c:v>6.0000000000000019E-2</c:v>
                </c:pt>
                <c:pt idx="3">
                  <c:v>0.67000000000000026</c:v>
                </c:pt>
              </c:numCache>
            </c:numRef>
          </c:val>
        </c:ser>
        <c:axId val="41489152"/>
        <c:axId val="41490688"/>
      </c:barChart>
      <c:catAx>
        <c:axId val="41489152"/>
        <c:scaling>
          <c:orientation val="minMax"/>
        </c:scaling>
        <c:axPos val="l"/>
        <c:tickLblPos val="nextTo"/>
        <c:txPr>
          <a:bodyPr/>
          <a:lstStyle/>
          <a:p>
            <a:pPr>
              <a:defRPr sz="800"/>
            </a:pPr>
            <a:endParaRPr lang="en-US"/>
          </a:p>
        </c:txPr>
        <c:crossAx val="41490688"/>
        <c:crosses val="autoZero"/>
        <c:auto val="1"/>
        <c:lblAlgn val="ctr"/>
        <c:lblOffset val="100"/>
      </c:catAx>
      <c:valAx>
        <c:axId val="41490688"/>
        <c:scaling>
          <c:orientation val="minMax"/>
          <c:max val="1"/>
          <c:min val="0"/>
        </c:scaling>
        <c:axPos val="b"/>
        <c:numFmt formatCode="0%" sourceLinked="1"/>
        <c:tickLblPos val="nextTo"/>
        <c:txPr>
          <a:bodyPr/>
          <a:lstStyle/>
          <a:p>
            <a:pPr>
              <a:defRPr sz="900"/>
            </a:pPr>
            <a:endParaRPr lang="en-US"/>
          </a:p>
        </c:txPr>
        <c:crossAx val="41489152"/>
        <c:crosses val="autoZero"/>
        <c:crossBetween val="between"/>
        <c:majorUnit val="0.2"/>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Column1</c:v>
                </c:pt>
              </c:strCache>
            </c:strRef>
          </c:tx>
          <c:spPr>
            <a:solidFill>
              <a:schemeClr val="tx2">
                <a:lumMod val="75000"/>
              </a:schemeClr>
            </a:solidFill>
          </c:spPr>
          <c:dLbls>
            <c:txPr>
              <a:bodyPr/>
              <a:lstStyle/>
              <a:p>
                <a:pPr>
                  <a:defRPr sz="800" b="1"/>
                </a:pPr>
                <a:endParaRPr lang="en-US"/>
              </a:p>
            </c:txPr>
            <c:showVal val="1"/>
          </c:dLbls>
          <c:cat>
            <c:strRef>
              <c:f>Sheet1!$A$2:$A$8</c:f>
              <c:strCache>
                <c:ptCount val="7"/>
                <c:pt idx="0">
                  <c:v>None</c:v>
                </c:pt>
                <c:pt idx="1">
                  <c:v>High fever</c:v>
                </c:pt>
                <c:pt idx="2">
                  <c:v>Skin rash</c:v>
                </c:pt>
                <c:pt idx="3">
                  <c:v>Congestion</c:v>
                </c:pt>
                <c:pt idx="4">
                  <c:v>Diarrhea</c:v>
                </c:pt>
                <c:pt idx="5">
                  <c:v> Coughing</c:v>
                </c:pt>
                <c:pt idx="6">
                  <c:v>Sneezing runny nose</c:v>
                </c:pt>
              </c:strCache>
            </c:strRef>
          </c:cat>
          <c:val>
            <c:numRef>
              <c:f>Sheet1!$B$2:$B$8</c:f>
              <c:numCache>
                <c:formatCode>0%</c:formatCode>
                <c:ptCount val="7"/>
                <c:pt idx="0">
                  <c:v>0.24000000000000005</c:v>
                </c:pt>
                <c:pt idx="1">
                  <c:v>0.17</c:v>
                </c:pt>
                <c:pt idx="2">
                  <c:v>0.17</c:v>
                </c:pt>
                <c:pt idx="3">
                  <c:v>0.24000000000000005</c:v>
                </c:pt>
                <c:pt idx="4">
                  <c:v>0.31000000000000011</c:v>
                </c:pt>
                <c:pt idx="5">
                  <c:v>0.5</c:v>
                </c:pt>
                <c:pt idx="6">
                  <c:v>0.56999999999999995</c:v>
                </c:pt>
              </c:numCache>
            </c:numRef>
          </c:val>
        </c:ser>
        <c:axId val="40928768"/>
        <c:axId val="40930304"/>
      </c:barChart>
      <c:catAx>
        <c:axId val="40928768"/>
        <c:scaling>
          <c:orientation val="minMax"/>
        </c:scaling>
        <c:axPos val="l"/>
        <c:tickLblPos val="nextTo"/>
        <c:txPr>
          <a:bodyPr/>
          <a:lstStyle/>
          <a:p>
            <a:pPr>
              <a:defRPr sz="800"/>
            </a:pPr>
            <a:endParaRPr lang="en-US"/>
          </a:p>
        </c:txPr>
        <c:crossAx val="40930304"/>
        <c:crosses val="autoZero"/>
        <c:auto val="1"/>
        <c:lblAlgn val="ctr"/>
        <c:lblOffset val="100"/>
      </c:catAx>
      <c:valAx>
        <c:axId val="40930304"/>
        <c:scaling>
          <c:orientation val="minMax"/>
          <c:max val="1"/>
          <c:min val="0"/>
        </c:scaling>
        <c:axPos val="b"/>
        <c:numFmt formatCode="0%" sourceLinked="1"/>
        <c:tickLblPos val="nextTo"/>
        <c:txPr>
          <a:bodyPr/>
          <a:lstStyle/>
          <a:p>
            <a:pPr>
              <a:defRPr sz="900"/>
            </a:pPr>
            <a:endParaRPr lang="en-US"/>
          </a:p>
        </c:txPr>
        <c:crossAx val="40928768"/>
        <c:crosses val="autoZero"/>
        <c:crossBetween val="between"/>
        <c:majorUnit val="0.2"/>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46228C-58C3-4527-978B-2DECC0D5E4DB}" type="datetimeFigureOut">
              <a:rPr lang="en-US" smtClean="0"/>
              <a:pPr/>
              <a:t>4/1/2011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F09F53-78C2-4EEF-A531-16181B55B5D0}"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C196B-4C1B-44E9-B095-99E41E716F38}" type="datetimeFigureOut">
              <a:rPr lang="en-US" smtClean="0"/>
              <a:pPr/>
              <a:t>4/1/2011</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FE6B8-9F25-4A7E-B91C-C1C85FA49A2C}"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1550" y="685800"/>
            <a:ext cx="2374900" cy="34290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7E21D-2F56-4ECE-BBE1-EC08FB92D22E}"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7E21D-2F56-4ECE-BBE1-EC08FB92D22E}" type="datetimeFigureOut">
              <a:rPr lang="en-US" smtClean="0"/>
              <a:pPr/>
              <a:t>4/1/2011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7E21D-2F56-4ECE-BBE1-EC08FB92D22E}" type="datetimeFigureOut">
              <a:rPr lang="en-US" smtClean="0"/>
              <a:pPr/>
              <a:t>4/1/2011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7E21D-2F56-4ECE-BBE1-EC08FB92D22E}" type="datetimeFigureOut">
              <a:rPr lang="en-US" smtClean="0"/>
              <a:pPr/>
              <a:t>4/1/2011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7E21D-2F56-4ECE-BBE1-EC08FB92D22E}" type="datetimeFigureOut">
              <a:rPr lang="en-US" smtClean="0"/>
              <a:pPr/>
              <a:t>4/1/2011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4/1/2011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4/1/2011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187E21D-2F56-4ECE-BBE1-EC08FB92D22E}" type="datetimeFigureOut">
              <a:rPr lang="en-US" smtClean="0"/>
              <a:pPr/>
              <a:t>4/1/2011</a:t>
            </a:fld>
            <a:endParaRPr lang="en-US"/>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8673EF-3745-4C01-B673-8BB93F9121B0}" type="slidenum">
              <a:rPr lang="en-US" smtClean="0"/>
              <a:pPr/>
              <a:t>‹#›</a:t>
            </a:fld>
            <a:endParaRPr lang="en-US"/>
          </a:p>
        </p:txBody>
      </p:sp>
      <p:pic>
        <p:nvPicPr>
          <p:cNvPr id="2050" name="Picture 2" descr="Mekong_3_97_A4"/>
          <p:cNvPicPr>
            <a:picLocks noChangeAspect="1" noChangeArrowheads="1"/>
          </p:cNvPicPr>
          <p:nvPr userDrawn="1"/>
        </p:nvPicPr>
        <p:blipFill>
          <a:blip r:embed="rId13" cstate="print"/>
          <a:srcRect/>
          <a:stretch>
            <a:fillRect/>
          </a:stretch>
        </p:blipFill>
        <p:spPr bwMode="auto">
          <a:xfrm>
            <a:off x="0" y="-1"/>
            <a:ext cx="6858000" cy="990600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lantican@aed.org" TargetMode="Externa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381000" y="8575848"/>
            <a:ext cx="6096000" cy="812800"/>
          </a:xfrm>
          <a:prstGeom prst="roundRect">
            <a:avLst>
              <a:gd name="adj" fmla="val 16667"/>
            </a:avLst>
          </a:prstGeom>
          <a:solidFill>
            <a:srgbClr val="FFFFFF"/>
          </a:solidFill>
          <a:ln w="19050">
            <a:solidFill>
              <a:srgbClr val="00206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Data collection for this survey was conducted using mobile phone technology. The data was collected on</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28 Mar</a:t>
            </a:r>
            <a:r>
              <a:rPr lang="en-US" sz="1000" i="1" dirty="0" smtClean="0">
                <a:latin typeface="Calibri" pitchFamily="34" charset="0"/>
                <a:ea typeface="Arial" pitchFamily="34" charset="0"/>
                <a:cs typeface="Cordia New" pitchFamily="34" charset="-34"/>
              </a:rPr>
              <a:t>ch, 2011,</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from </a:t>
            </a:r>
            <a:r>
              <a:rPr lang="en-US" sz="1000" i="1" dirty="0" smtClean="0">
                <a:latin typeface="Calibri" pitchFamily="34" charset="0"/>
                <a:ea typeface="Arial" pitchFamily="34" charset="0"/>
                <a:cs typeface="Cordia New" pitchFamily="34" charset="-34"/>
              </a:rPr>
              <a:t>54</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villages located in and around Vientiane,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Savannakhet</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Luang</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Namtha</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and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Bokeo</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in Lao PDR. Participants in the panel were recruited by AED from the Lao Women’s Union (LWU). For more information please contact Dr. Cecile Lantican, Country</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Coordinator</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AED Lao</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PDR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at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hlinkClick r:id="rId3"/>
              </a:rPr>
              <a:t>clantican@aed.org</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381000" y="13716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val="002060"/>
                </a:solidFill>
                <a:latin typeface="Candara" pitchFamily="34" charset="0"/>
                <a:ea typeface="ＭＳ Ｐゴシック" pitchFamily="34" charset="-128"/>
              </a:rPr>
              <a:t>MID-BCC Flash Report</a:t>
            </a:r>
            <a:endParaRPr lang="en-US" sz="2800" b="1" i="1" dirty="0">
              <a:solidFill>
                <a:srgbClr val="002060"/>
              </a:solidFill>
              <a:latin typeface="Candara" pitchFamily="34" charset="0"/>
            </a:endParaRPr>
          </a:p>
        </p:txBody>
      </p:sp>
      <p:sp>
        <p:nvSpPr>
          <p:cNvPr id="7" name="Rectangle 6"/>
          <p:cNvSpPr/>
          <p:nvPr/>
        </p:nvSpPr>
        <p:spPr>
          <a:xfrm>
            <a:off x="262890" y="1596390"/>
            <a:ext cx="5452110" cy="502702"/>
          </a:xfrm>
          <a:prstGeom prst="rect">
            <a:avLst/>
          </a:prstGeom>
        </p:spPr>
        <p:txBody>
          <a:bodyPr wrap="square">
            <a:spAutoFit/>
          </a:bodyPr>
          <a:lstStyle/>
          <a:p>
            <a:pPr defTabSz="960438">
              <a:lnSpc>
                <a:spcPts val="3200"/>
              </a:lnSpc>
            </a:pPr>
            <a:r>
              <a:rPr lang="en-US" altLang="ja-JP" sz="1400" b="1" i="1" dirty="0" smtClean="0">
                <a:solidFill>
                  <a:schemeClr val="tx1"/>
                </a:solidFill>
                <a:latin typeface="Candara" pitchFamily="34" charset="0"/>
                <a:ea typeface="ＭＳ Ｐゴシック" pitchFamily="34" charset="-128"/>
              </a:rPr>
              <a:t>Influenza-like Illnesses SMS Reporting – Wave </a:t>
            </a:r>
            <a:r>
              <a:rPr lang="en-US" altLang="ja-JP" sz="1400" b="1" i="1" dirty="0" smtClean="0">
                <a:latin typeface="Candara" pitchFamily="34" charset="0"/>
                <a:ea typeface="ＭＳ Ｐゴシック" pitchFamily="34" charset="-128"/>
              </a:rPr>
              <a:t>3 (Human Health)</a:t>
            </a:r>
            <a:endParaRPr lang="en-US" sz="1400" b="1" i="1" dirty="0">
              <a:solidFill>
                <a:schemeClr val="tx1"/>
              </a:solidFill>
              <a:latin typeface="Candara" pitchFamily="34" charset="0"/>
            </a:endParaRPr>
          </a:p>
        </p:txBody>
      </p:sp>
      <p:sp>
        <p:nvSpPr>
          <p:cNvPr id="8"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Which of the following symptoms have you noticed among your friends, family or other villagers during the past week, if any? </a:t>
            </a:r>
            <a:r>
              <a:rPr lang="en-US" sz="1000" dirty="0" smtClean="0"/>
              <a:t>(base: n=54 villages)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Sneezing and coughing are the most common observations, each observed in at least half of the villages. Diarrhea and congestion are also quite common. One in four villages did not observe any symptoms.</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Q2. Have you personally seen anyone this past week that has any of the following diseases? </a:t>
            </a:r>
          </a:p>
          <a:p>
            <a:pPr lvl="0" algn="ctr">
              <a:spcBef>
                <a:spcPct val="20000"/>
              </a:spcBef>
              <a:spcAft>
                <a:spcPct val="15000"/>
              </a:spcAft>
              <a:defRPr/>
            </a:pPr>
            <a:r>
              <a:rPr lang="en-US" sz="1000" dirty="0" smtClean="0"/>
              <a:t>(base: n=54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 Flu has been observed in two out of three villages together with a few (6%) cases of malaria. No dengue cases were reported.  This means that many of the symptoms observed in Q1 may not be linked to any of these specific diseases. </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9"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How do people in your village normally treat illnesses? </a:t>
            </a:r>
            <a:r>
              <a:rPr lang="en-US" sz="1000" dirty="0" smtClean="0"/>
              <a:t>(base: n=54 villages)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r>
              <a:rPr lang="en-US" sz="1000" b="1" dirty="0" smtClean="0">
                <a:solidFill>
                  <a:srgbClr val="C00000"/>
                </a:solidFill>
              </a:rPr>
              <a:t>Comment: </a:t>
            </a:r>
            <a:r>
              <a:rPr lang="en-US" sz="1000" dirty="0" smtClean="0"/>
              <a:t>When ill, most people will go to the local health clinic or self medicate and just stay at home. Traditional healers are also consulted in 15% of the villages.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a:p>
            <a:pPr lvl="0" algn="ctr">
              <a:spcBef>
                <a:spcPct val="20000"/>
              </a:spcBef>
              <a:spcAft>
                <a:spcPct val="15000"/>
              </a:spcAft>
              <a:defRPr/>
            </a:pPr>
            <a:r>
              <a:rPr lang="en-US" sz="1000" b="1" dirty="0" smtClean="0"/>
              <a:t>Q4. What have you done personally this past week regarding health issues in your village? </a:t>
            </a:r>
          </a:p>
          <a:p>
            <a:pPr lvl="0" algn="ctr">
              <a:spcBef>
                <a:spcPct val="20000"/>
              </a:spcBef>
              <a:spcAft>
                <a:spcPct val="15000"/>
              </a:spcAft>
              <a:defRPr/>
            </a:pPr>
            <a:r>
              <a:rPr lang="en-US" sz="1000" dirty="0" smtClean="0"/>
              <a:t>(base: n=54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The more common human health assistance activities, provided by LWU members, include providing information on where to seek treatment and informing health care personnel. Some LWU members are also involved with media campaigns, broadcast information through the public address system (PAS) and health education. Assisting the District Health Office (DHO) is less common.</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0" name="Chart 9"/>
          <p:cNvGraphicFramePr/>
          <p:nvPr/>
        </p:nvGraphicFramePr>
        <p:xfrm>
          <a:off x="3706812" y="2590800"/>
          <a:ext cx="2819400" cy="1447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3668712" y="5486400"/>
          <a:ext cx="2895600" cy="1752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579438" y="6096000"/>
          <a:ext cx="2438400" cy="1447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p:cNvGraphicFramePr/>
          <p:nvPr/>
        </p:nvGraphicFramePr>
        <p:xfrm>
          <a:off x="427038" y="2819400"/>
          <a:ext cx="2743200" cy="182880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380</Words>
  <Application>Microsoft Office PowerPoint</Application>
  <PresentationFormat>A4 Paper (210x297 mm)</PresentationFormat>
  <Paragraphs>47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AED USER</dc:creator>
  <cp:lastModifiedBy>AED USER</cp:lastModifiedBy>
  <cp:revision>13</cp:revision>
  <dcterms:created xsi:type="dcterms:W3CDTF">2011-03-10T08:28:59Z</dcterms:created>
  <dcterms:modified xsi:type="dcterms:W3CDTF">2011-04-01T03:55:15Z</dcterms:modified>
</cp:coreProperties>
</file>